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2" r:id="rId7"/>
    <p:sldId id="265"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50" d="100"/>
          <a:sy n="150" d="100"/>
        </p:scale>
        <p:origin x="70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7D961-1807-4087-BB90-7BCB9D883D4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06F12BC-E0D3-49C2-A5E1-4F482FE18700}">
      <dgm:prSet/>
      <dgm:spPr/>
      <dgm:t>
        <a:bodyPr/>
        <a:lstStyle/>
        <a:p>
          <a:pPr>
            <a:lnSpc>
              <a:spcPct val="100000"/>
            </a:lnSpc>
            <a:defRPr cap="all"/>
          </a:pPr>
          <a:r>
            <a:rPr lang="en-US"/>
            <a:t>Centroid-based Clustering (K-means)    </a:t>
          </a:r>
        </a:p>
      </dgm:t>
    </dgm:pt>
    <dgm:pt modelId="{CA6B182B-1E88-4868-813E-D35314D51412}" type="parTrans" cxnId="{68A0EF4A-AAE7-4D05-A6F6-C0AA4F3355CD}">
      <dgm:prSet/>
      <dgm:spPr/>
      <dgm:t>
        <a:bodyPr/>
        <a:lstStyle/>
        <a:p>
          <a:endParaRPr lang="en-US"/>
        </a:p>
      </dgm:t>
    </dgm:pt>
    <dgm:pt modelId="{35C46CE3-7C2F-465F-BE05-7F851121D33D}" type="sibTrans" cxnId="{68A0EF4A-AAE7-4D05-A6F6-C0AA4F3355CD}">
      <dgm:prSet/>
      <dgm:spPr/>
      <dgm:t>
        <a:bodyPr/>
        <a:lstStyle/>
        <a:p>
          <a:endParaRPr lang="en-US"/>
        </a:p>
      </dgm:t>
    </dgm:pt>
    <dgm:pt modelId="{8D135A97-A88D-451D-AEC7-446813DBD5D5}">
      <dgm:prSet/>
      <dgm:spPr/>
      <dgm:t>
        <a:bodyPr/>
        <a:lstStyle/>
        <a:p>
          <a:pPr>
            <a:lnSpc>
              <a:spcPct val="100000"/>
            </a:lnSpc>
            <a:defRPr cap="all"/>
          </a:pPr>
          <a:r>
            <a:rPr lang="en-US"/>
            <a:t>Density-based Clustering(DBSCAN)</a:t>
          </a:r>
        </a:p>
      </dgm:t>
    </dgm:pt>
    <dgm:pt modelId="{32936E65-EE49-453F-B4CF-BA9A421DF9AB}" type="parTrans" cxnId="{B6861412-5A42-4BDF-9962-8D0640E3BA1E}">
      <dgm:prSet/>
      <dgm:spPr/>
      <dgm:t>
        <a:bodyPr/>
        <a:lstStyle/>
        <a:p>
          <a:endParaRPr lang="en-US"/>
        </a:p>
      </dgm:t>
    </dgm:pt>
    <dgm:pt modelId="{85B4FE13-8CF0-40EA-9679-09BED48BCB3E}" type="sibTrans" cxnId="{B6861412-5A42-4BDF-9962-8D0640E3BA1E}">
      <dgm:prSet/>
      <dgm:spPr/>
      <dgm:t>
        <a:bodyPr/>
        <a:lstStyle/>
        <a:p>
          <a:endParaRPr lang="en-US"/>
        </a:p>
      </dgm:t>
    </dgm:pt>
    <dgm:pt modelId="{C101B54A-1716-4173-BD28-D49CD71CBAFE}">
      <dgm:prSet/>
      <dgm:spPr/>
      <dgm:t>
        <a:bodyPr/>
        <a:lstStyle/>
        <a:p>
          <a:pPr>
            <a:lnSpc>
              <a:spcPct val="100000"/>
            </a:lnSpc>
            <a:defRPr cap="all"/>
          </a:pPr>
          <a:r>
            <a:rPr lang="en-US" dirty="0"/>
            <a:t>Hierarchical Clustering</a:t>
          </a:r>
        </a:p>
      </dgm:t>
    </dgm:pt>
    <dgm:pt modelId="{B1B8BEDE-2FB4-48BB-82A1-CA3859FEE298}" type="parTrans" cxnId="{96046BC8-5500-4355-9B17-2A351328980C}">
      <dgm:prSet/>
      <dgm:spPr/>
      <dgm:t>
        <a:bodyPr/>
        <a:lstStyle/>
        <a:p>
          <a:endParaRPr lang="en-US"/>
        </a:p>
      </dgm:t>
    </dgm:pt>
    <dgm:pt modelId="{FDF98BA0-5468-498C-8A36-ABB87786385C}" type="sibTrans" cxnId="{96046BC8-5500-4355-9B17-2A351328980C}">
      <dgm:prSet/>
      <dgm:spPr/>
      <dgm:t>
        <a:bodyPr/>
        <a:lstStyle/>
        <a:p>
          <a:endParaRPr lang="en-US"/>
        </a:p>
      </dgm:t>
    </dgm:pt>
    <dgm:pt modelId="{130C00B5-E3E7-4621-B7C1-BCC47536BA74}" type="pres">
      <dgm:prSet presAssocID="{7387D961-1807-4087-BB90-7BCB9D883D48}" presName="root" presStyleCnt="0">
        <dgm:presLayoutVars>
          <dgm:dir/>
          <dgm:resizeHandles val="exact"/>
        </dgm:presLayoutVars>
      </dgm:prSet>
      <dgm:spPr/>
    </dgm:pt>
    <dgm:pt modelId="{A4C6CB8F-F8AD-4209-A0D0-55162BE88AA6}" type="pres">
      <dgm:prSet presAssocID="{D06F12BC-E0D3-49C2-A5E1-4F482FE18700}" presName="compNode" presStyleCnt="0"/>
      <dgm:spPr/>
    </dgm:pt>
    <dgm:pt modelId="{47CE0CD4-C3F6-4FAB-9DB7-8F5259011B2B}" type="pres">
      <dgm:prSet presAssocID="{D06F12BC-E0D3-49C2-A5E1-4F482FE18700}" presName="iconBgRect" presStyleLbl="bgShp" presStyleIdx="0" presStyleCnt="3"/>
      <dgm:spPr/>
    </dgm:pt>
    <dgm:pt modelId="{717DDD12-53BC-4E07-BD49-26131837869B}" type="pres">
      <dgm:prSet presAssocID="{D06F12BC-E0D3-49C2-A5E1-4F482FE18700}" presName="iconRect" presStyleLbl="node1" presStyleIdx="0" presStyleCnt="3" custScaleX="128155" custScaleY="13667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dgm:spPr>
      <dgm:extLst>
        <a:ext uri="{E40237B7-FDA0-4F09-8148-C483321AD2D9}">
          <dgm14:cNvPr xmlns:dgm14="http://schemas.microsoft.com/office/drawing/2010/diagram" id="0" name="" descr="Server"/>
        </a:ext>
      </dgm:extLst>
    </dgm:pt>
    <dgm:pt modelId="{2A5A01AC-673A-4A8F-9968-8F8E24BFD2BB}" type="pres">
      <dgm:prSet presAssocID="{D06F12BC-E0D3-49C2-A5E1-4F482FE18700}" presName="spaceRect" presStyleCnt="0"/>
      <dgm:spPr/>
    </dgm:pt>
    <dgm:pt modelId="{B801118B-9BA6-43DC-AAE3-390A30BF4496}" type="pres">
      <dgm:prSet presAssocID="{D06F12BC-E0D3-49C2-A5E1-4F482FE18700}" presName="textRect" presStyleLbl="revTx" presStyleIdx="0" presStyleCnt="3">
        <dgm:presLayoutVars>
          <dgm:chMax val="1"/>
          <dgm:chPref val="1"/>
        </dgm:presLayoutVars>
      </dgm:prSet>
      <dgm:spPr/>
    </dgm:pt>
    <dgm:pt modelId="{85901289-8C4A-4197-8459-346017778970}" type="pres">
      <dgm:prSet presAssocID="{35C46CE3-7C2F-465F-BE05-7F851121D33D}" presName="sibTrans" presStyleCnt="0"/>
      <dgm:spPr/>
    </dgm:pt>
    <dgm:pt modelId="{396D3C56-515C-45FD-A809-F18356ABE2A6}" type="pres">
      <dgm:prSet presAssocID="{8D135A97-A88D-451D-AEC7-446813DBD5D5}" presName="compNode" presStyleCnt="0"/>
      <dgm:spPr/>
    </dgm:pt>
    <dgm:pt modelId="{93F6F852-A6B6-44C4-92EA-EDF968EB5BC6}" type="pres">
      <dgm:prSet presAssocID="{8D135A97-A88D-451D-AEC7-446813DBD5D5}" presName="iconBgRect" presStyleLbl="bgShp" presStyleIdx="1" presStyleCnt="3"/>
      <dgm:spPr/>
    </dgm:pt>
    <dgm:pt modelId="{8BB34630-B686-49B6-9CA9-FBBDE56DC136}" type="pres">
      <dgm:prSet presAssocID="{8D135A97-A88D-451D-AEC7-446813DBD5D5}" presName="iconRect" presStyleLbl="node1" presStyleIdx="1" presStyleCnt="3" custScaleX="143091" custScaleY="167548"/>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Table"/>
        </a:ext>
      </dgm:extLst>
    </dgm:pt>
    <dgm:pt modelId="{8D4A7451-6F33-4F94-993B-7FF9A36BD315}" type="pres">
      <dgm:prSet presAssocID="{8D135A97-A88D-451D-AEC7-446813DBD5D5}" presName="spaceRect" presStyleCnt="0"/>
      <dgm:spPr/>
    </dgm:pt>
    <dgm:pt modelId="{0016FE6B-3062-4F69-9482-52B0B58E48B5}" type="pres">
      <dgm:prSet presAssocID="{8D135A97-A88D-451D-AEC7-446813DBD5D5}" presName="textRect" presStyleLbl="revTx" presStyleIdx="1" presStyleCnt="3">
        <dgm:presLayoutVars>
          <dgm:chMax val="1"/>
          <dgm:chPref val="1"/>
        </dgm:presLayoutVars>
      </dgm:prSet>
      <dgm:spPr/>
    </dgm:pt>
    <dgm:pt modelId="{7E139039-4034-44C4-9D28-E5B0D2B10305}" type="pres">
      <dgm:prSet presAssocID="{85B4FE13-8CF0-40EA-9679-09BED48BCB3E}" presName="sibTrans" presStyleCnt="0"/>
      <dgm:spPr/>
    </dgm:pt>
    <dgm:pt modelId="{90724869-96B4-431B-8CA1-19D8CB9C8621}" type="pres">
      <dgm:prSet presAssocID="{C101B54A-1716-4173-BD28-D49CD71CBAFE}" presName="compNode" presStyleCnt="0"/>
      <dgm:spPr/>
    </dgm:pt>
    <dgm:pt modelId="{21F11589-9F98-485A-9764-B8A19C741B06}" type="pres">
      <dgm:prSet presAssocID="{C101B54A-1716-4173-BD28-D49CD71CBAFE}" presName="iconBgRect" presStyleLbl="bgShp" presStyleIdx="2" presStyleCnt="3"/>
      <dgm:spPr/>
    </dgm:pt>
    <dgm:pt modelId="{2A595B3F-BEC2-43C1-BC5F-D9BEEC5F69E8}" type="pres">
      <dgm:prSet presAssocID="{C101B54A-1716-4173-BD28-D49CD71CBAFE}" presName="iconRect" presStyleLbl="node1" presStyleIdx="2" presStyleCnt="3" custFlipHor="1" custScaleX="162483" custScaleY="139399"/>
      <dgm:spPr>
        <a:blipFill rotWithShape="1">
          <a:blip xmlns:r="http://schemas.openxmlformats.org/officeDocument/2006/relationships" r:embed="rId4"/>
          <a:srcRect/>
          <a:stretch>
            <a:fillRect l="-7000" r="-7000"/>
          </a:stretch>
        </a:blipFill>
      </dgm:spPr>
    </dgm:pt>
    <dgm:pt modelId="{CCE9460A-5C3F-47C8-8E9D-CA621992AFBF}" type="pres">
      <dgm:prSet presAssocID="{C101B54A-1716-4173-BD28-D49CD71CBAFE}" presName="spaceRect" presStyleCnt="0"/>
      <dgm:spPr/>
    </dgm:pt>
    <dgm:pt modelId="{35D21B81-2808-4019-9AA8-58FBF0D9B373}" type="pres">
      <dgm:prSet presAssocID="{C101B54A-1716-4173-BD28-D49CD71CBAFE}" presName="textRect" presStyleLbl="revTx" presStyleIdx="2" presStyleCnt="3">
        <dgm:presLayoutVars>
          <dgm:chMax val="1"/>
          <dgm:chPref val="1"/>
        </dgm:presLayoutVars>
      </dgm:prSet>
      <dgm:spPr/>
    </dgm:pt>
  </dgm:ptLst>
  <dgm:cxnLst>
    <dgm:cxn modelId="{1A3C5608-B0BE-4CCD-A861-FFF12BA53CA6}" type="presOf" srcId="{D06F12BC-E0D3-49C2-A5E1-4F482FE18700}" destId="{B801118B-9BA6-43DC-AAE3-390A30BF4496}" srcOrd="0" destOrd="0" presId="urn:microsoft.com/office/officeart/2018/5/layout/IconCircleLabelList"/>
    <dgm:cxn modelId="{B6861412-5A42-4BDF-9962-8D0640E3BA1E}" srcId="{7387D961-1807-4087-BB90-7BCB9D883D48}" destId="{8D135A97-A88D-451D-AEC7-446813DBD5D5}" srcOrd="1" destOrd="0" parTransId="{32936E65-EE49-453F-B4CF-BA9A421DF9AB}" sibTransId="{85B4FE13-8CF0-40EA-9679-09BED48BCB3E}"/>
    <dgm:cxn modelId="{8B991262-862D-4AF0-AF12-86DE1E26B05B}" type="presOf" srcId="{C101B54A-1716-4173-BD28-D49CD71CBAFE}" destId="{35D21B81-2808-4019-9AA8-58FBF0D9B373}" srcOrd="0" destOrd="0" presId="urn:microsoft.com/office/officeart/2018/5/layout/IconCircleLabelList"/>
    <dgm:cxn modelId="{68A0EF4A-AAE7-4D05-A6F6-C0AA4F3355CD}" srcId="{7387D961-1807-4087-BB90-7BCB9D883D48}" destId="{D06F12BC-E0D3-49C2-A5E1-4F482FE18700}" srcOrd="0" destOrd="0" parTransId="{CA6B182B-1E88-4868-813E-D35314D51412}" sibTransId="{35C46CE3-7C2F-465F-BE05-7F851121D33D}"/>
    <dgm:cxn modelId="{7C167276-1D58-43E1-BCBD-3775F2F21087}" type="presOf" srcId="{8D135A97-A88D-451D-AEC7-446813DBD5D5}" destId="{0016FE6B-3062-4F69-9482-52B0B58E48B5}" srcOrd="0" destOrd="0" presId="urn:microsoft.com/office/officeart/2018/5/layout/IconCircleLabelList"/>
    <dgm:cxn modelId="{96046BC8-5500-4355-9B17-2A351328980C}" srcId="{7387D961-1807-4087-BB90-7BCB9D883D48}" destId="{C101B54A-1716-4173-BD28-D49CD71CBAFE}" srcOrd="2" destOrd="0" parTransId="{B1B8BEDE-2FB4-48BB-82A1-CA3859FEE298}" sibTransId="{FDF98BA0-5468-498C-8A36-ABB87786385C}"/>
    <dgm:cxn modelId="{52DA04FE-A841-478F-B6B1-9F9C4D8D744F}" type="presOf" srcId="{7387D961-1807-4087-BB90-7BCB9D883D48}" destId="{130C00B5-E3E7-4621-B7C1-BCC47536BA74}" srcOrd="0" destOrd="0" presId="urn:microsoft.com/office/officeart/2018/5/layout/IconCircleLabelList"/>
    <dgm:cxn modelId="{836268C4-A923-4753-8460-901D6D6ABE62}" type="presParOf" srcId="{130C00B5-E3E7-4621-B7C1-BCC47536BA74}" destId="{A4C6CB8F-F8AD-4209-A0D0-55162BE88AA6}" srcOrd="0" destOrd="0" presId="urn:microsoft.com/office/officeart/2018/5/layout/IconCircleLabelList"/>
    <dgm:cxn modelId="{B7E494AC-ECD3-4722-9D09-7CE631944FF1}" type="presParOf" srcId="{A4C6CB8F-F8AD-4209-A0D0-55162BE88AA6}" destId="{47CE0CD4-C3F6-4FAB-9DB7-8F5259011B2B}" srcOrd="0" destOrd="0" presId="urn:microsoft.com/office/officeart/2018/5/layout/IconCircleLabelList"/>
    <dgm:cxn modelId="{9DD95F55-C52B-4B3C-8E2B-1B4A59E1037A}" type="presParOf" srcId="{A4C6CB8F-F8AD-4209-A0D0-55162BE88AA6}" destId="{717DDD12-53BC-4E07-BD49-26131837869B}" srcOrd="1" destOrd="0" presId="urn:microsoft.com/office/officeart/2018/5/layout/IconCircleLabelList"/>
    <dgm:cxn modelId="{032BF8F1-1666-4EA8-8F1A-5FF8F5ABC5FE}" type="presParOf" srcId="{A4C6CB8F-F8AD-4209-A0D0-55162BE88AA6}" destId="{2A5A01AC-673A-4A8F-9968-8F8E24BFD2BB}" srcOrd="2" destOrd="0" presId="urn:microsoft.com/office/officeart/2018/5/layout/IconCircleLabelList"/>
    <dgm:cxn modelId="{3FE6FCE3-DF9D-4F1B-BF81-A4CE657D57EB}" type="presParOf" srcId="{A4C6CB8F-F8AD-4209-A0D0-55162BE88AA6}" destId="{B801118B-9BA6-43DC-AAE3-390A30BF4496}" srcOrd="3" destOrd="0" presId="urn:microsoft.com/office/officeart/2018/5/layout/IconCircleLabelList"/>
    <dgm:cxn modelId="{67411D4D-2738-4F89-88E3-E920A0CAC313}" type="presParOf" srcId="{130C00B5-E3E7-4621-B7C1-BCC47536BA74}" destId="{85901289-8C4A-4197-8459-346017778970}" srcOrd="1" destOrd="0" presId="urn:microsoft.com/office/officeart/2018/5/layout/IconCircleLabelList"/>
    <dgm:cxn modelId="{F70922D6-A650-4DF4-AE14-4851C7F9CC9B}" type="presParOf" srcId="{130C00B5-E3E7-4621-B7C1-BCC47536BA74}" destId="{396D3C56-515C-45FD-A809-F18356ABE2A6}" srcOrd="2" destOrd="0" presId="urn:microsoft.com/office/officeart/2018/5/layout/IconCircleLabelList"/>
    <dgm:cxn modelId="{5FAFC7A8-22E5-487F-B7DD-876978B0D34F}" type="presParOf" srcId="{396D3C56-515C-45FD-A809-F18356ABE2A6}" destId="{93F6F852-A6B6-44C4-92EA-EDF968EB5BC6}" srcOrd="0" destOrd="0" presId="urn:microsoft.com/office/officeart/2018/5/layout/IconCircleLabelList"/>
    <dgm:cxn modelId="{11895481-3263-4524-BA94-96EE8F0DE7CB}" type="presParOf" srcId="{396D3C56-515C-45FD-A809-F18356ABE2A6}" destId="{8BB34630-B686-49B6-9CA9-FBBDE56DC136}" srcOrd="1" destOrd="0" presId="urn:microsoft.com/office/officeart/2018/5/layout/IconCircleLabelList"/>
    <dgm:cxn modelId="{739F7381-3D78-4F41-9551-16A5A6198B94}" type="presParOf" srcId="{396D3C56-515C-45FD-A809-F18356ABE2A6}" destId="{8D4A7451-6F33-4F94-993B-7FF9A36BD315}" srcOrd="2" destOrd="0" presId="urn:microsoft.com/office/officeart/2018/5/layout/IconCircleLabelList"/>
    <dgm:cxn modelId="{4798176F-3290-4D18-9B19-71EAB65C883C}" type="presParOf" srcId="{396D3C56-515C-45FD-A809-F18356ABE2A6}" destId="{0016FE6B-3062-4F69-9482-52B0B58E48B5}" srcOrd="3" destOrd="0" presId="urn:microsoft.com/office/officeart/2018/5/layout/IconCircleLabelList"/>
    <dgm:cxn modelId="{CA1F84D5-9D16-43F8-9FB5-90ED50D306E6}" type="presParOf" srcId="{130C00B5-E3E7-4621-B7C1-BCC47536BA74}" destId="{7E139039-4034-44C4-9D28-E5B0D2B10305}" srcOrd="3" destOrd="0" presId="urn:microsoft.com/office/officeart/2018/5/layout/IconCircleLabelList"/>
    <dgm:cxn modelId="{29C41E3C-98C2-4A4D-BC0D-9D8A86CF7271}" type="presParOf" srcId="{130C00B5-E3E7-4621-B7C1-BCC47536BA74}" destId="{90724869-96B4-431B-8CA1-19D8CB9C8621}" srcOrd="4" destOrd="0" presId="urn:microsoft.com/office/officeart/2018/5/layout/IconCircleLabelList"/>
    <dgm:cxn modelId="{86EB2E99-79F1-4599-AF10-8759F5B635D9}" type="presParOf" srcId="{90724869-96B4-431B-8CA1-19D8CB9C8621}" destId="{21F11589-9F98-485A-9764-B8A19C741B06}" srcOrd="0" destOrd="0" presId="urn:microsoft.com/office/officeart/2018/5/layout/IconCircleLabelList"/>
    <dgm:cxn modelId="{ACC8EB1C-B8F6-46F9-B5EC-496A061F5CCD}" type="presParOf" srcId="{90724869-96B4-431B-8CA1-19D8CB9C8621}" destId="{2A595B3F-BEC2-43C1-BC5F-D9BEEC5F69E8}" srcOrd="1" destOrd="0" presId="urn:microsoft.com/office/officeart/2018/5/layout/IconCircleLabelList"/>
    <dgm:cxn modelId="{AED8E053-5DCA-45E8-B555-44344E0F74EA}" type="presParOf" srcId="{90724869-96B4-431B-8CA1-19D8CB9C8621}" destId="{CCE9460A-5C3F-47C8-8E9D-CA621992AFBF}" srcOrd="2" destOrd="0" presId="urn:microsoft.com/office/officeart/2018/5/layout/IconCircleLabelList"/>
    <dgm:cxn modelId="{FB1B2407-B560-4120-AD46-F595E23AAC2A}" type="presParOf" srcId="{90724869-96B4-431B-8CA1-19D8CB9C8621}" destId="{35D21B81-2808-4019-9AA8-58FBF0D9B37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E0CD4-C3F6-4FAB-9DB7-8F5259011B2B}">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DDD12-53BC-4E07-BD49-26131837869B}">
      <dsp:nvSpPr>
        <dsp:cNvPr id="0" name=""/>
        <dsp:cNvSpPr/>
      </dsp:nvSpPr>
      <dsp:spPr>
        <a:xfrm>
          <a:off x="928804" y="781779"/>
          <a:ext cx="1387678" cy="147996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1118B-9BA6-43DC-AAE3-390A30BF4496}">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Centroid-based Clustering (K-means)    </a:t>
          </a:r>
        </a:p>
      </dsp:txBody>
      <dsp:txXfrm>
        <a:off x="75768" y="3053169"/>
        <a:ext cx="3093750" cy="720000"/>
      </dsp:txXfrm>
    </dsp:sp>
    <dsp:sp modelId="{93F6F852-A6B6-44C4-92EA-EDF968EB5BC6}">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B34630-B686-49B6-9CA9-FBBDE56DC136}">
      <dsp:nvSpPr>
        <dsp:cNvPr id="0" name=""/>
        <dsp:cNvSpPr/>
      </dsp:nvSpPr>
      <dsp:spPr>
        <a:xfrm>
          <a:off x="4483096" y="614647"/>
          <a:ext cx="1549407" cy="181423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6FE6B-3062-4F69-9482-52B0B58E48B5}">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Density-based Clustering(DBSCAN)</a:t>
          </a:r>
        </a:p>
      </dsp:txBody>
      <dsp:txXfrm>
        <a:off x="3710925" y="3053169"/>
        <a:ext cx="3093750" cy="720000"/>
      </dsp:txXfrm>
    </dsp:sp>
    <dsp:sp modelId="{21F11589-9F98-485A-9764-B8A19C741B06}">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95B3F-BEC2-43C1-BC5F-D9BEEC5F69E8}">
      <dsp:nvSpPr>
        <dsp:cNvPr id="0" name=""/>
        <dsp:cNvSpPr/>
      </dsp:nvSpPr>
      <dsp:spPr>
        <a:xfrm flipH="1">
          <a:off x="8013263" y="767047"/>
          <a:ext cx="1759386" cy="1509429"/>
        </a:xfrm>
        <a:prstGeom prst="rect">
          <a:avLst/>
        </a:prstGeom>
        <a:blipFill rotWithShape="1">
          <a:blip xmlns:r="http://schemas.openxmlformats.org/officeDocument/2006/relationships" r:embed="rId4"/>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21B81-2808-4019-9AA8-58FBF0D9B37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Hierarchical Clustering</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FC2C8-1A5E-4222-9782-E5B6FEE409B4}"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27AF3-43F4-4DCA-A423-C5EEB7F91F48}" type="slidenum">
              <a:rPr lang="en-US" smtClean="0"/>
              <a:t>‹#›</a:t>
            </a:fld>
            <a:endParaRPr lang="en-US"/>
          </a:p>
        </p:txBody>
      </p:sp>
    </p:spTree>
    <p:extLst>
      <p:ext uri="{BB962C8B-B14F-4D97-AF65-F5344CB8AC3E}">
        <p14:creationId xmlns:p14="http://schemas.microsoft.com/office/powerpoint/2010/main" val="313967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is used in projects for companies that want to find common aspects within their customers to apply customer segmentation, create customer journey maps or find groups and focus products or services. Thus, if a significant percentage of customers have certain aspects in common (age, type of family, etc.) the company can justify a particular campaign, service or product. Clustering is also useful to obtain general insights and information.</a:t>
            </a:r>
          </a:p>
        </p:txBody>
      </p:sp>
      <p:sp>
        <p:nvSpPr>
          <p:cNvPr id="4" name="Slide Number Placeholder 3"/>
          <p:cNvSpPr>
            <a:spLocks noGrp="1"/>
          </p:cNvSpPr>
          <p:nvPr>
            <p:ph type="sldNum" sz="quarter" idx="5"/>
          </p:nvPr>
        </p:nvSpPr>
        <p:spPr/>
        <p:txBody>
          <a:bodyPr/>
          <a:lstStyle/>
          <a:p>
            <a:fld id="{DFE27AF3-43F4-4DCA-A423-C5EEB7F91F48}" type="slidenum">
              <a:rPr lang="en-US" smtClean="0"/>
              <a:t>2</a:t>
            </a:fld>
            <a:endParaRPr lang="en-US"/>
          </a:p>
        </p:txBody>
      </p:sp>
    </p:spTree>
    <p:extLst>
      <p:ext uri="{BB962C8B-B14F-4D97-AF65-F5344CB8AC3E}">
        <p14:creationId xmlns:p14="http://schemas.microsoft.com/office/powerpoint/2010/main" val="1678331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FB21-D202-6519-4C97-A3EC344DAC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1B472B-4525-15A2-C0CA-40199AEEB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14C9A-7630-78F0-7C66-0C13658BB310}"/>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BD43187A-778C-B6D1-8A42-91D41921F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5D2D4-4589-AD4D-3592-DE9A695F5E11}"/>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143496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F78E-C913-792A-B2E4-09510EA4A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FBF760-B138-9CDC-0D73-AE7BE3FBED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717FE-898F-BCD9-B187-E8F1BC46C058}"/>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ED72DDF7-2DB0-FF6E-84DA-45E10215F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84BD3-8BA8-0D3B-7D07-F279C0823F7F}"/>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342090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644CF-78BF-277A-DEE8-50602E333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0ECA4E-B8A8-B1AB-5E81-0AE2EC3F2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59CAA-3B65-D520-2D34-C9F7754B0473}"/>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1720DC14-C2ED-D43A-F0DF-06A15CAF7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41D20-1AE9-EF62-4E87-6762001A1BD5}"/>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243259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2338-F57E-0E3D-E7D6-348C7EA6A5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45ED1-67BD-D843-3320-BA0BC22FCA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1F47-9BBA-C80F-D39B-5417850B5484}"/>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6F0EDECD-3C87-CDB2-2270-D5EFA1559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5A7B0-79B4-CCE1-40BB-41EF89133439}"/>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99778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3D63-1B41-4184-669F-9006D69AD2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850B19-2C1F-4037-DAA8-2BE5516CB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60881A-132D-B193-B44A-06E2730BB872}"/>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0180E7A8-F56D-CA96-5FD7-C6B47FB95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3A09C-35AC-1BC8-CB7A-129407ECC6CF}"/>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37844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C2E5-AA65-FA1F-3DB9-77DF46414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AB9F1A-72BE-F72F-050D-39A0DB67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9C85E0-FFF6-1460-2A26-202FABEACF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FA4AA-B7F2-2AD9-9918-E38254FF131B}"/>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6" name="Footer Placeholder 5">
            <a:extLst>
              <a:ext uri="{FF2B5EF4-FFF2-40B4-BE49-F238E27FC236}">
                <a16:creationId xmlns:a16="http://schemas.microsoft.com/office/drawing/2014/main" id="{0B9E41C5-C777-498C-2183-A41196893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C20BA-394D-A1F4-42AA-48E80E8BA0EE}"/>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7273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DDC3-A054-ADB7-86FC-770AABC1EF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437A86-B969-5304-5914-560EA2589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11F41-36AC-9688-100A-16948B0B4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D9DFD2-1DD4-A4F7-7D01-D0D3C5EA31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2406D-1960-3E5A-7FDD-507340458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638AE-A249-91B1-780A-5A72D0024C3C}"/>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8" name="Footer Placeholder 7">
            <a:extLst>
              <a:ext uri="{FF2B5EF4-FFF2-40B4-BE49-F238E27FC236}">
                <a16:creationId xmlns:a16="http://schemas.microsoft.com/office/drawing/2014/main" id="{AF4B4E67-8D7E-58CA-2AD0-05FFCA5019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8FF4B2-BC1F-CB6D-232C-C898F4C657E6}"/>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394904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4BCB-B917-0ED0-4307-A76077F099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97840C-1B0D-998F-6D4D-8D907F9F47FD}"/>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4" name="Footer Placeholder 3">
            <a:extLst>
              <a:ext uri="{FF2B5EF4-FFF2-40B4-BE49-F238E27FC236}">
                <a16:creationId xmlns:a16="http://schemas.microsoft.com/office/drawing/2014/main" id="{F112DD54-1097-9428-A48D-F31D01AFC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161F92-849D-5152-52D8-0B831DACDC4E}"/>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65563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7E6FA6-BB88-A4BB-03D2-6C6C3232DF76}"/>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3" name="Footer Placeholder 2">
            <a:extLst>
              <a:ext uri="{FF2B5EF4-FFF2-40B4-BE49-F238E27FC236}">
                <a16:creationId xmlns:a16="http://schemas.microsoft.com/office/drawing/2014/main" id="{7E913EEA-0727-3302-A1F4-CE9F6753A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70E953-08AC-8FAB-9BAE-7785F9B76A74}"/>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1625107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0370-4990-80E5-5BDC-C2B0A7ED4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108C16-2D57-DAC6-F2CD-9175A2A4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CAA00A-FD0A-A573-0034-96F0A5C79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5CA80B-4407-4247-396F-324DCC897B13}"/>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6" name="Footer Placeholder 5">
            <a:extLst>
              <a:ext uri="{FF2B5EF4-FFF2-40B4-BE49-F238E27FC236}">
                <a16:creationId xmlns:a16="http://schemas.microsoft.com/office/drawing/2014/main" id="{558A31F9-0273-A4B3-1490-EF59B752A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41EF7-5606-CB80-DBB4-70863AC7A76B}"/>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2272721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890-E600-674F-97AC-D765F73906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AE3E91-A457-A80B-A9E3-706EDED809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E629FD-9292-FB45-017F-CCAECD5B4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032CC-DF28-400A-04EF-CB09533B5888}"/>
              </a:ext>
            </a:extLst>
          </p:cNvPr>
          <p:cNvSpPr>
            <a:spLocks noGrp="1"/>
          </p:cNvSpPr>
          <p:nvPr>
            <p:ph type="dt" sz="half" idx="10"/>
          </p:nvPr>
        </p:nvSpPr>
        <p:spPr/>
        <p:txBody>
          <a:bodyPr/>
          <a:lstStyle/>
          <a:p>
            <a:fld id="{8AA5AB8D-ED80-416E-ADD4-03D741392D69}" type="datetimeFigureOut">
              <a:rPr lang="en-US" smtClean="0"/>
              <a:t>2/27/2024</a:t>
            </a:fld>
            <a:endParaRPr lang="en-US"/>
          </a:p>
        </p:txBody>
      </p:sp>
      <p:sp>
        <p:nvSpPr>
          <p:cNvPr id="6" name="Footer Placeholder 5">
            <a:extLst>
              <a:ext uri="{FF2B5EF4-FFF2-40B4-BE49-F238E27FC236}">
                <a16:creationId xmlns:a16="http://schemas.microsoft.com/office/drawing/2014/main" id="{688F8FEF-427B-3833-304C-C758E2DB4B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85016-6AFA-A62B-26ED-D2A98C5FB399}"/>
              </a:ext>
            </a:extLst>
          </p:cNvPr>
          <p:cNvSpPr>
            <a:spLocks noGrp="1"/>
          </p:cNvSpPr>
          <p:nvPr>
            <p:ph type="sldNum" sz="quarter" idx="12"/>
          </p:nvPr>
        </p:nvSpPr>
        <p:spPr/>
        <p:txBody>
          <a:bodyPr/>
          <a:lstStyle/>
          <a:p>
            <a:fld id="{736329BA-F72F-49A9-A213-0E2BD713A830}" type="slidenum">
              <a:rPr lang="en-US" smtClean="0"/>
              <a:t>‹#›</a:t>
            </a:fld>
            <a:endParaRPr lang="en-US"/>
          </a:p>
        </p:txBody>
      </p:sp>
    </p:spTree>
    <p:extLst>
      <p:ext uri="{BB962C8B-B14F-4D97-AF65-F5344CB8AC3E}">
        <p14:creationId xmlns:p14="http://schemas.microsoft.com/office/powerpoint/2010/main" val="1816921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2EE26-06C3-E478-3DD6-FC48E2C4B4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DD0C20-F5EF-BB56-D79A-3B6DB44D8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111C4-AF07-261F-8422-26BEF07E5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5AB8D-ED80-416E-ADD4-03D741392D69}" type="datetimeFigureOut">
              <a:rPr lang="en-US" smtClean="0"/>
              <a:t>2/27/2024</a:t>
            </a:fld>
            <a:endParaRPr lang="en-US"/>
          </a:p>
        </p:txBody>
      </p:sp>
      <p:sp>
        <p:nvSpPr>
          <p:cNvPr id="5" name="Footer Placeholder 4">
            <a:extLst>
              <a:ext uri="{FF2B5EF4-FFF2-40B4-BE49-F238E27FC236}">
                <a16:creationId xmlns:a16="http://schemas.microsoft.com/office/drawing/2014/main" id="{A2973239-BEE2-0201-AD42-D7C9A07472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ED6B4E-E800-BFA7-8C45-329431F87A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329BA-F72F-49A9-A213-0E2BD713A830}" type="slidenum">
              <a:rPr lang="en-US" smtClean="0"/>
              <a:t>‹#›</a:t>
            </a:fld>
            <a:endParaRPr lang="en-US"/>
          </a:p>
        </p:txBody>
      </p:sp>
    </p:spTree>
    <p:extLst>
      <p:ext uri="{BB962C8B-B14F-4D97-AF65-F5344CB8AC3E}">
        <p14:creationId xmlns:p14="http://schemas.microsoft.com/office/powerpoint/2010/main" val="2770620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slideteam.net/clustering-algorithms-in-machine-learning-training-ppt.html#images-2" TargetMode="External"/><Relationship Id="rId2" Type="http://schemas.openxmlformats.org/officeDocument/2006/relationships/hyperlink" Target="https://www.youtube.com/watch?v=esmzYhuFnds&amp;t=868s" TargetMode="External"/><Relationship Id="rId1" Type="http://schemas.openxmlformats.org/officeDocument/2006/relationships/slideLayout" Target="../slideLayouts/slideLayout2.xml"/><Relationship Id="rId4" Type="http://schemas.openxmlformats.org/officeDocument/2006/relationships/hyperlink" Target="https://stanford.edu/~cpiech/cs221/handouts/kmea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ircling Molecule">
            <a:extLst>
              <a:ext uri="{FF2B5EF4-FFF2-40B4-BE49-F238E27FC236}">
                <a16:creationId xmlns:a16="http://schemas.microsoft.com/office/drawing/2014/main" id="{10E7EFF4-8865-54E8-8341-7FFE1C032EA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79FE8-6BA2-DFE7-0DA1-517E8126DD5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Clustering Algorithms	</a:t>
            </a:r>
          </a:p>
        </p:txBody>
      </p:sp>
      <p:sp>
        <p:nvSpPr>
          <p:cNvPr id="3" name="Subtitle 2">
            <a:extLst>
              <a:ext uri="{FF2B5EF4-FFF2-40B4-BE49-F238E27FC236}">
                <a16:creationId xmlns:a16="http://schemas.microsoft.com/office/drawing/2014/main" id="{AAB76503-9AA7-77B4-C9F5-EF9B99ABF92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Eyad Kathir</a:t>
            </a:r>
          </a:p>
        </p:txBody>
      </p:sp>
    </p:spTree>
    <p:extLst>
      <p:ext uri="{BB962C8B-B14F-4D97-AF65-F5344CB8AC3E}">
        <p14:creationId xmlns:p14="http://schemas.microsoft.com/office/powerpoint/2010/main" val="20136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884AE959-FDB7-1FD5-D987-66EE762AFFE4}"/>
              </a:ext>
            </a:extLst>
          </p:cNvPr>
          <p:cNvSpPr>
            <a:spLocks noGrp="1"/>
          </p:cNvSpPr>
          <p:nvPr>
            <p:ph type="title"/>
          </p:nvPr>
        </p:nvSpPr>
        <p:spPr>
          <a:xfrm>
            <a:off x="838201" y="643467"/>
            <a:ext cx="3888526" cy="1800526"/>
          </a:xfrm>
        </p:spPr>
        <p:txBody>
          <a:bodyPr>
            <a:normAutofit/>
          </a:bodyPr>
          <a:lstStyle/>
          <a:p>
            <a:r>
              <a:rPr lang="en-US" dirty="0"/>
              <a:t>What is Clustering? </a:t>
            </a:r>
          </a:p>
        </p:txBody>
      </p:sp>
      <p:sp>
        <p:nvSpPr>
          <p:cNvPr id="3" name="Content Placeholder 2">
            <a:extLst>
              <a:ext uri="{FF2B5EF4-FFF2-40B4-BE49-F238E27FC236}">
                <a16:creationId xmlns:a16="http://schemas.microsoft.com/office/drawing/2014/main" id="{3542B548-DF29-DF88-8ECD-3CEB63A51CCC}"/>
              </a:ext>
            </a:extLst>
          </p:cNvPr>
          <p:cNvSpPr>
            <a:spLocks noGrp="1"/>
          </p:cNvSpPr>
          <p:nvPr>
            <p:ph idx="1"/>
          </p:nvPr>
        </p:nvSpPr>
        <p:spPr>
          <a:xfrm>
            <a:off x="838201" y="2623381"/>
            <a:ext cx="3888528" cy="3553581"/>
          </a:xfrm>
        </p:spPr>
        <p:txBody>
          <a:bodyPr>
            <a:normAutofit/>
          </a:bodyPr>
          <a:lstStyle/>
          <a:p>
            <a:r>
              <a:rPr lang="en-US" sz="2000" dirty="0"/>
              <a:t>Clustering relies on </a:t>
            </a:r>
            <a:r>
              <a:rPr lang="en-US" sz="2000" i="1" u="sng" dirty="0">
                <a:solidFill>
                  <a:srgbClr val="FF0000"/>
                </a:solidFill>
              </a:rPr>
              <a:t>unsupervised machine learning</a:t>
            </a:r>
            <a:r>
              <a:rPr lang="en-US" sz="2000" dirty="0"/>
              <a:t> If the examples are labeled, then clustering becomes </a:t>
            </a:r>
            <a:r>
              <a:rPr lang="en-US" sz="2000" i="1" u="sng" dirty="0">
                <a:solidFill>
                  <a:srgbClr val="FF0000"/>
                </a:solidFill>
              </a:rPr>
              <a:t>classification</a:t>
            </a:r>
          </a:p>
          <a:p>
            <a:endParaRPr lang="en-US" sz="2000" dirty="0"/>
          </a:p>
          <a:p>
            <a:endParaRPr lang="en-US" sz="2000" dirty="0"/>
          </a:p>
        </p:txBody>
      </p:sp>
      <p:pic>
        <p:nvPicPr>
          <p:cNvPr id="7" name="Picture 6" descr="A group of animals with text&#10;&#10;Description automatically generated">
            <a:extLst>
              <a:ext uri="{FF2B5EF4-FFF2-40B4-BE49-F238E27FC236}">
                <a16:creationId xmlns:a16="http://schemas.microsoft.com/office/drawing/2014/main" id="{99EEBAD5-0D9A-A990-1151-9B6EE1800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607" y="643467"/>
            <a:ext cx="4383964" cy="2624899"/>
          </a:xfrm>
          <a:prstGeom prst="rect">
            <a:avLst/>
          </a:prstGeom>
        </p:spPr>
      </p:pic>
      <p:pic>
        <p:nvPicPr>
          <p:cNvPr id="5" name="Picture 4" descr="A diagram of machine learning&#10;&#10;Description automatically generated">
            <a:extLst>
              <a:ext uri="{FF2B5EF4-FFF2-40B4-BE49-F238E27FC236}">
                <a16:creationId xmlns:a16="http://schemas.microsoft.com/office/drawing/2014/main" id="{51A1F9D6-2317-E1D8-6D76-BF7F05A0C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646" y="3839274"/>
            <a:ext cx="4491887" cy="2088727"/>
          </a:xfrm>
          <a:prstGeom prst="rect">
            <a:avLst/>
          </a:prstGeom>
        </p:spPr>
      </p:pic>
    </p:spTree>
    <p:extLst>
      <p:ext uri="{BB962C8B-B14F-4D97-AF65-F5344CB8AC3E}">
        <p14:creationId xmlns:p14="http://schemas.microsoft.com/office/powerpoint/2010/main" val="15053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37D8-20A4-442E-AF07-C847382D5886}"/>
              </a:ext>
            </a:extLst>
          </p:cNvPr>
          <p:cNvSpPr>
            <a:spLocks noGrp="1"/>
          </p:cNvSpPr>
          <p:nvPr>
            <p:ph type="title"/>
          </p:nvPr>
        </p:nvSpPr>
        <p:spPr/>
        <p:txBody>
          <a:bodyPr/>
          <a:lstStyle/>
          <a:p>
            <a:r>
              <a:rPr lang="en-US" dirty="0"/>
              <a:t>Types of Clustering</a:t>
            </a:r>
          </a:p>
        </p:txBody>
      </p:sp>
      <p:graphicFrame>
        <p:nvGraphicFramePr>
          <p:cNvPr id="7" name="Content Placeholder 2">
            <a:extLst>
              <a:ext uri="{FF2B5EF4-FFF2-40B4-BE49-F238E27FC236}">
                <a16:creationId xmlns:a16="http://schemas.microsoft.com/office/drawing/2014/main" id="{EC825D34-55F1-48AF-F2FB-97FABF6F1BA4}"/>
              </a:ext>
            </a:extLst>
          </p:cNvPr>
          <p:cNvGraphicFramePr>
            <a:graphicFrameLocks noGrp="1"/>
          </p:cNvGraphicFramePr>
          <p:nvPr>
            <p:ph idx="1"/>
            <p:extLst>
              <p:ext uri="{D42A27DB-BD31-4B8C-83A1-F6EECF244321}">
                <p14:modId xmlns:p14="http://schemas.microsoft.com/office/powerpoint/2010/main" val="12513482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38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25A8B-453E-59C7-10F2-C04E76F95419}"/>
              </a:ext>
            </a:extLst>
          </p:cNvPr>
          <p:cNvSpPr>
            <a:spLocks noGrp="1"/>
          </p:cNvSpPr>
          <p:nvPr>
            <p:ph type="title"/>
          </p:nvPr>
        </p:nvSpPr>
        <p:spPr>
          <a:xfrm>
            <a:off x="630936" y="457200"/>
            <a:ext cx="4343400" cy="1929384"/>
          </a:xfrm>
        </p:spPr>
        <p:txBody>
          <a:bodyPr anchor="ctr">
            <a:normAutofit/>
          </a:bodyPr>
          <a:lstStyle/>
          <a:p>
            <a:r>
              <a:rPr lang="en-US"/>
              <a:t>Centroid Clustering(K-means)</a:t>
            </a:r>
          </a:p>
        </p:txBody>
      </p:sp>
      <p:sp>
        <p:nvSpPr>
          <p:cNvPr id="7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E11611EE-48D7-ACE6-3BFC-EE085A2593E4}"/>
              </a:ext>
            </a:extLst>
          </p:cNvPr>
          <p:cNvSpPr>
            <a:spLocks noGrp="1"/>
          </p:cNvSpPr>
          <p:nvPr>
            <p:ph idx="1"/>
          </p:nvPr>
        </p:nvSpPr>
        <p:spPr>
          <a:xfrm>
            <a:off x="5541263" y="457200"/>
            <a:ext cx="6007608" cy="1929384"/>
          </a:xfrm>
        </p:spPr>
        <p:txBody>
          <a:bodyPr anchor="ctr">
            <a:normAutofit fontScale="92500" lnSpcReduction="20000"/>
          </a:bodyPr>
          <a:lstStyle/>
          <a:p>
            <a:r>
              <a:rPr lang="en-US" sz="2000" dirty="0"/>
              <a:t>Most used clustering technique</a:t>
            </a:r>
          </a:p>
          <a:p>
            <a:r>
              <a:rPr lang="en-US" sz="2000" dirty="0"/>
              <a:t>Number of clusters MUST be provided </a:t>
            </a:r>
          </a:p>
          <a:p>
            <a:r>
              <a:rPr lang="en-US" sz="2000" dirty="0"/>
              <a:t>Time Complexity </a:t>
            </a:r>
            <a:r>
              <a:rPr lang="en-US" sz="2000" dirty="0">
                <a:solidFill>
                  <a:srgbClr val="00B050"/>
                </a:solidFill>
              </a:rPr>
              <a:t>Best Case O(n)</a:t>
            </a:r>
          </a:p>
          <a:p>
            <a:r>
              <a:rPr lang="en-US" sz="2000" dirty="0">
                <a:solidFill>
                  <a:srgbClr val="FF0000"/>
                </a:solidFill>
              </a:rPr>
              <a:t>Worst Case O(n^2)</a:t>
            </a:r>
          </a:p>
          <a:p>
            <a:r>
              <a:rPr lang="en-US" sz="2000" dirty="0"/>
              <a:t>Best used when clusters # known, used in customer segmentation, image/data compression</a:t>
            </a:r>
          </a:p>
          <a:p>
            <a:endParaRPr lang="en-US" sz="2000" dirty="0"/>
          </a:p>
        </p:txBody>
      </p:sp>
      <p:pic>
        <p:nvPicPr>
          <p:cNvPr id="10" name="Graphic 9">
            <a:extLst>
              <a:ext uri="{FF2B5EF4-FFF2-40B4-BE49-F238E27FC236}">
                <a16:creationId xmlns:a16="http://schemas.microsoft.com/office/drawing/2014/main" id="{D871C491-24D1-54AC-C428-8511FC2383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027" y="2569464"/>
            <a:ext cx="4176745" cy="3678936"/>
          </a:xfrm>
          <a:prstGeom prst="rect">
            <a:avLst/>
          </a:prstGeom>
        </p:spPr>
      </p:pic>
      <p:pic>
        <p:nvPicPr>
          <p:cNvPr id="4" name="Picture 3" descr="A group of images of different colored dots">
            <a:extLst>
              <a:ext uri="{FF2B5EF4-FFF2-40B4-BE49-F238E27FC236}">
                <a16:creationId xmlns:a16="http://schemas.microsoft.com/office/drawing/2014/main" id="{EF20D63D-ED56-7FC3-C232-52CB0C29C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414" y="2569464"/>
            <a:ext cx="5450275" cy="3678936"/>
          </a:xfrm>
          <a:prstGeom prst="rect">
            <a:avLst/>
          </a:prstGeom>
        </p:spPr>
      </p:pic>
    </p:spTree>
    <p:extLst>
      <p:ext uri="{BB962C8B-B14F-4D97-AF65-F5344CB8AC3E}">
        <p14:creationId xmlns:p14="http://schemas.microsoft.com/office/powerpoint/2010/main" val="170895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miley face with different colored dots&#10;&#10;Description automatically generated">
            <a:extLst>
              <a:ext uri="{FF2B5EF4-FFF2-40B4-BE49-F238E27FC236}">
                <a16:creationId xmlns:a16="http://schemas.microsoft.com/office/drawing/2014/main" id="{4ADA219F-BEF5-FAD3-63BC-B631506603E7}"/>
              </a:ext>
            </a:extLst>
          </p:cNvPr>
          <p:cNvPicPr>
            <a:picLocks noChangeAspect="1"/>
          </p:cNvPicPr>
          <p:nvPr/>
        </p:nvPicPr>
        <p:blipFill rotWithShape="1">
          <a:blip r:embed="rId2">
            <a:extLst>
              <a:ext uri="{28A0092B-C50C-407E-A947-70E740481C1C}">
                <a14:useLocalDpi xmlns:a14="http://schemas.microsoft.com/office/drawing/2010/main" val="0"/>
              </a:ext>
            </a:extLst>
          </a:blip>
          <a:srcRect t="7136" r="-2" b="11015"/>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descr="A diagram of a clustering diagram&#10;&#10;Description automatically generated">
            <a:extLst>
              <a:ext uri="{FF2B5EF4-FFF2-40B4-BE49-F238E27FC236}">
                <a16:creationId xmlns:a16="http://schemas.microsoft.com/office/drawing/2014/main" id="{C167205A-8A2C-E130-D947-C1C7E9B11BF4}"/>
              </a:ext>
            </a:extLst>
          </p:cNvPr>
          <p:cNvPicPr>
            <a:picLocks noChangeAspect="1"/>
          </p:cNvPicPr>
          <p:nvPr/>
        </p:nvPicPr>
        <p:blipFill rotWithShape="1">
          <a:blip r:embed="rId3">
            <a:extLst>
              <a:ext uri="{28A0092B-C50C-407E-A947-70E740481C1C}">
                <a14:useLocalDpi xmlns:a14="http://schemas.microsoft.com/office/drawing/2010/main" val="0"/>
              </a:ext>
            </a:extLst>
          </a:blip>
          <a:srcRect t="21186" r="-2" b="1959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1" name="Freeform: Shape 30">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5A14D4D-61F6-9C4A-C17E-2086886C1DDE}"/>
              </a:ext>
            </a:extLst>
          </p:cNvPr>
          <p:cNvSpPr>
            <a:spLocks noGrp="1"/>
          </p:cNvSpPr>
          <p:nvPr>
            <p:ph type="title"/>
          </p:nvPr>
        </p:nvSpPr>
        <p:spPr>
          <a:xfrm>
            <a:off x="448056" y="859536"/>
            <a:ext cx="4832802" cy="1243584"/>
          </a:xfrm>
        </p:spPr>
        <p:txBody>
          <a:bodyPr>
            <a:normAutofit/>
          </a:bodyPr>
          <a:lstStyle/>
          <a:p>
            <a:r>
              <a:rPr lang="en-US" sz="3400"/>
              <a:t>Density based algorithm (DBSCAN)</a:t>
            </a:r>
          </a:p>
        </p:txBody>
      </p:sp>
      <p:sp>
        <p:nvSpPr>
          <p:cNvPr id="35" name="Rectangle 3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6">
            <a:extLst>
              <a:ext uri="{FF2B5EF4-FFF2-40B4-BE49-F238E27FC236}">
                <a16:creationId xmlns:a16="http://schemas.microsoft.com/office/drawing/2014/main" id="{077E4EBA-EC4A-41D2-A37C-64E5D02FFE99}"/>
              </a:ext>
            </a:extLst>
          </p:cNvPr>
          <p:cNvSpPr>
            <a:spLocks noGrp="1"/>
          </p:cNvSpPr>
          <p:nvPr>
            <p:ph idx="1"/>
          </p:nvPr>
        </p:nvSpPr>
        <p:spPr>
          <a:xfrm>
            <a:off x="448056" y="2512611"/>
            <a:ext cx="4832803" cy="3664351"/>
          </a:xfrm>
        </p:spPr>
        <p:txBody>
          <a:bodyPr>
            <a:normAutofit/>
          </a:bodyPr>
          <a:lstStyle/>
          <a:p>
            <a:r>
              <a:rPr lang="en-US" sz="2000" dirty="0"/>
              <a:t>The DBSCAN algorithm separates the areas of high density from the low-density areas.</a:t>
            </a:r>
          </a:p>
          <a:p>
            <a:r>
              <a:rPr lang="en-US" sz="2000" dirty="0"/>
              <a:t>Number of clusters doesn’t need to  be provided (no k-means) </a:t>
            </a:r>
          </a:p>
          <a:p>
            <a:r>
              <a:rPr lang="en-US" sz="2000" dirty="0"/>
              <a:t>It automatically identifies the clusters based on the density</a:t>
            </a:r>
          </a:p>
          <a:p>
            <a:pPr marL="0" marR="0">
              <a:spcBef>
                <a:spcPts val="0"/>
              </a:spcBef>
              <a:spcAft>
                <a:spcPts val="800"/>
              </a:spcAft>
            </a:pPr>
            <a:r>
              <a:rPr lang="en-US" sz="2000" dirty="0"/>
              <a:t>Time complexity </a:t>
            </a:r>
            <a:r>
              <a:rPr lang="en-US" sz="2000" dirty="0">
                <a:solidFill>
                  <a:srgbClr val="00B050"/>
                </a:solidFill>
              </a:rPr>
              <a:t>Best O(n) </a:t>
            </a:r>
            <a:r>
              <a:rPr lang="en-US" sz="2000" dirty="0">
                <a:solidFill>
                  <a:srgbClr val="FF0000"/>
                </a:solidFill>
              </a:rPr>
              <a:t>Worst O(n^2)</a:t>
            </a:r>
          </a:p>
          <a:p>
            <a:r>
              <a:rPr lang="en-US" sz="2000" dirty="0"/>
              <a:t>Best used in spatial data analysis </a:t>
            </a:r>
          </a:p>
        </p:txBody>
      </p:sp>
    </p:spTree>
    <p:extLst>
      <p:ext uri="{BB962C8B-B14F-4D97-AF65-F5344CB8AC3E}">
        <p14:creationId xmlns:p14="http://schemas.microsoft.com/office/powerpoint/2010/main" val="56174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56EF3-A245-6088-8A18-1FAAFBB40FF6}"/>
              </a:ext>
            </a:extLst>
          </p:cNvPr>
          <p:cNvSpPr>
            <a:spLocks noGrp="1"/>
          </p:cNvSpPr>
          <p:nvPr>
            <p:ph type="title"/>
          </p:nvPr>
        </p:nvSpPr>
        <p:spPr>
          <a:xfrm>
            <a:off x="630936" y="4440365"/>
            <a:ext cx="4245864" cy="1722691"/>
          </a:xfrm>
        </p:spPr>
        <p:txBody>
          <a:bodyPr anchor="ctr">
            <a:normAutofit/>
          </a:bodyPr>
          <a:lstStyle/>
          <a:p>
            <a:r>
              <a:rPr lang="en-US" sz="5400" dirty="0"/>
              <a:t>Hierarchical Clustering</a:t>
            </a:r>
          </a:p>
        </p:txBody>
      </p:sp>
      <p:pic>
        <p:nvPicPr>
          <p:cNvPr id="6" name="Picture 5" descr="A diagram of animals with colorful circles and text&#10;&#10;Description automatically generated">
            <a:extLst>
              <a:ext uri="{FF2B5EF4-FFF2-40B4-BE49-F238E27FC236}">
                <a16:creationId xmlns:a16="http://schemas.microsoft.com/office/drawing/2014/main" id="{9636BA1F-6514-EED6-A30B-E694C1A56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09" y="320040"/>
            <a:ext cx="5361134" cy="3927031"/>
          </a:xfrm>
          <a:prstGeom prst="rect">
            <a:avLst/>
          </a:prstGeom>
        </p:spPr>
      </p:pic>
      <p:sp>
        <p:nvSpPr>
          <p:cNvPr id="18"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64DF09-C526-6425-DB77-EFCFB74199CB}"/>
              </a:ext>
            </a:extLst>
          </p:cNvPr>
          <p:cNvSpPr>
            <a:spLocks noGrp="1"/>
          </p:cNvSpPr>
          <p:nvPr>
            <p:ph idx="1"/>
          </p:nvPr>
        </p:nvSpPr>
        <p:spPr>
          <a:xfrm>
            <a:off x="5333999" y="4440365"/>
            <a:ext cx="6214871" cy="1722691"/>
          </a:xfrm>
        </p:spPr>
        <p:txBody>
          <a:bodyPr anchor="ctr">
            <a:normAutofit/>
          </a:bodyPr>
          <a:lstStyle/>
          <a:p>
            <a:r>
              <a:rPr lang="en-US" sz="1700" dirty="0"/>
              <a:t>Each data point is initially regarded as a single cluster and gradually merged in the method</a:t>
            </a:r>
          </a:p>
          <a:p>
            <a:r>
              <a:rPr lang="en-US" sz="1700" dirty="0"/>
              <a:t>known of being the one that makes “MOST SENSE”</a:t>
            </a:r>
          </a:p>
          <a:p>
            <a:r>
              <a:rPr lang="en-US" sz="1700" dirty="0"/>
              <a:t>The </a:t>
            </a:r>
            <a:r>
              <a:rPr lang="en-US" sz="1700" dirty="0">
                <a:solidFill>
                  <a:srgbClr val="00B050"/>
                </a:solidFill>
              </a:rPr>
              <a:t>best case </a:t>
            </a:r>
            <a:r>
              <a:rPr lang="en-US" sz="1700" dirty="0"/>
              <a:t>can approach </a:t>
            </a:r>
            <a:r>
              <a:rPr lang="en-US" sz="1700" dirty="0">
                <a:solidFill>
                  <a:srgbClr val="00B050"/>
                </a:solidFill>
              </a:rPr>
              <a:t>O(n log n)</a:t>
            </a:r>
          </a:p>
          <a:p>
            <a:r>
              <a:rPr lang="en-US" sz="1700" dirty="0">
                <a:solidFill>
                  <a:srgbClr val="FF0000"/>
                </a:solidFill>
              </a:rPr>
              <a:t>Worst case </a:t>
            </a:r>
            <a:r>
              <a:rPr lang="en-US" sz="1700" dirty="0"/>
              <a:t>can get to</a:t>
            </a:r>
            <a:r>
              <a:rPr lang="en-US" sz="1700" dirty="0">
                <a:solidFill>
                  <a:srgbClr val="FF0000"/>
                </a:solidFill>
              </a:rPr>
              <a:t> O(n^2)</a:t>
            </a:r>
          </a:p>
        </p:txBody>
      </p:sp>
    </p:spTree>
    <p:extLst>
      <p:ext uri="{BB962C8B-B14F-4D97-AF65-F5344CB8AC3E}">
        <p14:creationId xmlns:p14="http://schemas.microsoft.com/office/powerpoint/2010/main" val="387560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D7B32D1B-D34A-99AE-F50C-05490FE050FF}"/>
              </a:ext>
            </a:extLst>
          </p:cNvPr>
          <p:cNvSpPr>
            <a:spLocks noGrp="1"/>
          </p:cNvSpPr>
          <p:nvPr>
            <p:ph type="title"/>
          </p:nvPr>
        </p:nvSpPr>
        <p:spPr>
          <a:xfrm>
            <a:off x="1137034" y="609597"/>
            <a:ext cx="9392421" cy="1330841"/>
          </a:xfrm>
        </p:spPr>
        <p:txBody>
          <a:bodyPr>
            <a:normAutofit/>
          </a:bodyPr>
          <a:lstStyle/>
          <a:p>
            <a:r>
              <a:rPr lang="en-US" dirty="0"/>
              <a:t>Traveling Scenario </a:t>
            </a:r>
          </a:p>
        </p:txBody>
      </p:sp>
      <p:sp>
        <p:nvSpPr>
          <p:cNvPr id="9" name="Content Placeholder 8">
            <a:extLst>
              <a:ext uri="{FF2B5EF4-FFF2-40B4-BE49-F238E27FC236}">
                <a16:creationId xmlns:a16="http://schemas.microsoft.com/office/drawing/2014/main" id="{C88A0174-D95E-F2B5-D452-AB6B092103C1}"/>
              </a:ext>
            </a:extLst>
          </p:cNvPr>
          <p:cNvSpPr>
            <a:spLocks noGrp="1"/>
          </p:cNvSpPr>
          <p:nvPr>
            <p:ph idx="1"/>
          </p:nvPr>
        </p:nvSpPr>
        <p:spPr>
          <a:xfrm>
            <a:off x="1137034" y="2198362"/>
            <a:ext cx="4958966" cy="3917773"/>
          </a:xfrm>
        </p:spPr>
        <p:txBody>
          <a:bodyPr>
            <a:normAutofit/>
          </a:bodyPr>
          <a:lstStyle/>
          <a:p>
            <a:r>
              <a:rPr lang="en-US" sz="2000" dirty="0">
                <a:solidFill>
                  <a:schemeClr val="accent1"/>
                </a:solidFill>
              </a:rPr>
              <a:t>Single</a:t>
            </a:r>
            <a:r>
              <a:rPr lang="en-US" sz="2000" dirty="0"/>
              <a:t> linkage: the distance between one cluster and another cluster to be equal to the </a:t>
            </a:r>
            <a:r>
              <a:rPr lang="en-US" sz="2000" dirty="0">
                <a:solidFill>
                  <a:schemeClr val="accent1"/>
                </a:solidFill>
              </a:rPr>
              <a:t>shortest</a:t>
            </a:r>
            <a:r>
              <a:rPr lang="en-US" sz="2000" dirty="0"/>
              <a:t> distance.</a:t>
            </a:r>
          </a:p>
          <a:p>
            <a:r>
              <a:rPr lang="en-US" sz="2000" dirty="0">
                <a:solidFill>
                  <a:schemeClr val="accent2"/>
                </a:solidFill>
              </a:rPr>
              <a:t>Complete</a:t>
            </a:r>
            <a:r>
              <a:rPr lang="en-US" sz="2000" dirty="0"/>
              <a:t> linkage: the distance between one cluster to another to be equal to the </a:t>
            </a:r>
            <a:r>
              <a:rPr lang="en-US" sz="2000" dirty="0">
                <a:solidFill>
                  <a:schemeClr val="accent2"/>
                </a:solidFill>
              </a:rPr>
              <a:t>greatest</a:t>
            </a:r>
            <a:r>
              <a:rPr lang="en-US" sz="2000" dirty="0"/>
              <a:t> distance.</a:t>
            </a:r>
          </a:p>
          <a:p>
            <a:r>
              <a:rPr lang="en-US" sz="2000" dirty="0">
                <a:solidFill>
                  <a:schemeClr val="accent6"/>
                </a:solidFill>
              </a:rPr>
              <a:t>Average</a:t>
            </a:r>
            <a:r>
              <a:rPr lang="en-US" sz="2000" dirty="0"/>
              <a:t> linkage: the distance between one cluster to another to be equal to the </a:t>
            </a:r>
            <a:r>
              <a:rPr lang="en-US" sz="2000" dirty="0">
                <a:solidFill>
                  <a:schemeClr val="accent6"/>
                </a:solidFill>
              </a:rPr>
              <a:t>average</a:t>
            </a:r>
            <a:r>
              <a:rPr lang="en-US" sz="2000" dirty="0"/>
              <a:t> distance.</a:t>
            </a:r>
          </a:p>
          <a:p>
            <a:endParaRPr lang="en-US" sz="2000" dirty="0"/>
          </a:p>
        </p:txBody>
      </p:sp>
      <p:pic>
        <p:nvPicPr>
          <p:cNvPr id="10" name="Content Placeholder 3" descr="A screenshot of a computer&#10;&#10;Description automatically generated">
            <a:extLst>
              <a:ext uri="{FF2B5EF4-FFF2-40B4-BE49-F238E27FC236}">
                <a16:creationId xmlns:a16="http://schemas.microsoft.com/office/drawing/2014/main" id="{F750A6F6-F336-3615-C774-118C39359A7D}"/>
              </a:ext>
            </a:extLst>
          </p:cNvPr>
          <p:cNvPicPr>
            <a:picLocks noChangeAspect="1"/>
          </p:cNvPicPr>
          <p:nvPr/>
        </p:nvPicPr>
        <p:blipFill>
          <a:blip r:embed="rId2"/>
          <a:stretch>
            <a:fillRect/>
          </a:stretch>
        </p:blipFill>
        <p:spPr>
          <a:xfrm>
            <a:off x="6719367" y="2327038"/>
            <a:ext cx="4788505" cy="3471666"/>
          </a:xfrm>
          <a:prstGeom prst="rect">
            <a:avLst/>
          </a:prstGeom>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9987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9">
            <a:extLst>
              <a:ext uri="{FF2B5EF4-FFF2-40B4-BE49-F238E27FC236}">
                <a16:creationId xmlns:a16="http://schemas.microsoft.com/office/drawing/2014/main" id="{27E795EB-3FBD-6255-E8C6-42C5F6470E05}"/>
              </a:ext>
            </a:extLst>
          </p:cNvPr>
          <p:cNvGraphicFramePr>
            <a:graphicFrameLocks noGrp="1"/>
          </p:cNvGraphicFramePr>
          <p:nvPr>
            <p:ph idx="4294967295"/>
            <p:extLst>
              <p:ext uri="{D42A27DB-BD31-4B8C-83A1-F6EECF244321}">
                <p14:modId xmlns:p14="http://schemas.microsoft.com/office/powerpoint/2010/main" val="3575239967"/>
              </p:ext>
            </p:extLst>
          </p:nvPr>
        </p:nvGraphicFramePr>
        <p:xfrm>
          <a:off x="692150" y="1151453"/>
          <a:ext cx="9676633" cy="5078657"/>
        </p:xfrm>
        <a:graphic>
          <a:graphicData uri="http://schemas.openxmlformats.org/drawingml/2006/table">
            <a:tbl>
              <a:tblPr>
                <a:noFill/>
              </a:tblPr>
              <a:tblGrid>
                <a:gridCol w="2325052">
                  <a:extLst>
                    <a:ext uri="{9D8B030D-6E8A-4147-A177-3AD203B41FA5}">
                      <a16:colId xmlns:a16="http://schemas.microsoft.com/office/drawing/2014/main" val="1605331770"/>
                    </a:ext>
                  </a:extLst>
                </a:gridCol>
                <a:gridCol w="3655492">
                  <a:extLst>
                    <a:ext uri="{9D8B030D-6E8A-4147-A177-3AD203B41FA5}">
                      <a16:colId xmlns:a16="http://schemas.microsoft.com/office/drawing/2014/main" val="215494283"/>
                    </a:ext>
                  </a:extLst>
                </a:gridCol>
                <a:gridCol w="3696089">
                  <a:extLst>
                    <a:ext uri="{9D8B030D-6E8A-4147-A177-3AD203B41FA5}">
                      <a16:colId xmlns:a16="http://schemas.microsoft.com/office/drawing/2014/main" val="1576794580"/>
                    </a:ext>
                  </a:extLst>
                </a:gridCol>
              </a:tblGrid>
              <a:tr h="537511">
                <a:tc>
                  <a:txBody>
                    <a:bodyPr/>
                    <a:lstStyle/>
                    <a:p>
                      <a:pPr algn="l" fontAlgn="base"/>
                      <a:r>
                        <a:rPr 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Algorithm</a:t>
                      </a:r>
                      <a:endParaRPr lang="en-US" sz="1800" cap="none" spc="0" dirty="0">
                        <a:solidFill>
                          <a:schemeClr val="tx1"/>
                        </a:solidFill>
                        <a:effectLst/>
                      </a:endParaRPr>
                    </a:p>
                  </a:txBody>
                  <a:tcPr marL="93530" marR="66807" marT="83224" marB="133614"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tc>
                  <a:txBody>
                    <a:bodyPr/>
                    <a:lstStyle/>
                    <a:p>
                      <a:pPr algn="l" fontAlgn="base"/>
                      <a:r>
                        <a:rPr 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Pros</a:t>
                      </a:r>
                      <a:endParaRPr lang="en-US" sz="1800" cap="none" spc="0" dirty="0">
                        <a:solidFill>
                          <a:schemeClr val="tx1"/>
                        </a:solidFill>
                        <a:effectLst/>
                      </a:endParaRPr>
                    </a:p>
                  </a:txBody>
                  <a:tcPr marL="93530" marR="66807" marT="83224" marB="133614"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tc>
                  <a:txBody>
                    <a:bodyPr/>
                    <a:lstStyle/>
                    <a:p>
                      <a:pPr algn="l" fontAlgn="base"/>
                      <a:r>
                        <a:rPr 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Cons</a:t>
                      </a:r>
                    </a:p>
                  </a:txBody>
                  <a:tcPr marL="93530" marR="66807" marT="83224" marB="133614"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extLst>
                  <a:ext uri="{0D108BD9-81ED-4DB2-BD59-A6C34878D82A}">
                    <a16:rowId xmlns:a16="http://schemas.microsoft.com/office/drawing/2014/main" val="4179192302"/>
                  </a:ext>
                </a:extLst>
              </a:tr>
              <a:tr h="1339194">
                <a:tc>
                  <a:txBody>
                    <a:bodyPr/>
                    <a:lstStyle/>
                    <a:p>
                      <a:pPr algn="l" fontAlgn="base"/>
                      <a:r>
                        <a:rPr lang="en-US" sz="1800" b="1" cap="none" spc="0" dirty="0">
                          <a:solidFill>
                            <a:schemeClr val="tx1"/>
                          </a:solidFill>
                          <a:effectLst/>
                        </a:rPr>
                        <a:t>K-Means</a:t>
                      </a:r>
                      <a:endParaRPr lang="en-US" sz="1800" cap="none" spc="0" dirty="0">
                        <a:solidFill>
                          <a:schemeClr val="tx1"/>
                        </a:solidFill>
                        <a:effectLst/>
                      </a:endParaRP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 Simple and easy to implement Efficient for large data sets</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-Sensitive to initial centroids</a:t>
                      </a:r>
                    </a:p>
                    <a:p>
                      <a:pPr algn="l" fontAlgn="base"/>
                      <a:r>
                        <a:rPr lang="en-US" sz="1800" cap="none" spc="0" dirty="0">
                          <a:solidFill>
                            <a:schemeClr val="tx1"/>
                          </a:solidFill>
                          <a:effectLst/>
                        </a:rPr>
                        <a:t>-Requires specifying the number of clusters (K)</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63834047"/>
                  </a:ext>
                </a:extLst>
              </a:tr>
              <a:tr h="1339194">
                <a:tc>
                  <a:txBody>
                    <a:bodyPr/>
                    <a:lstStyle/>
                    <a:p>
                      <a:pPr algn="l" fontAlgn="base"/>
                      <a:r>
                        <a:rPr lang="en-US" sz="1800" b="1" cap="none" spc="0" dirty="0">
                          <a:solidFill>
                            <a:schemeClr val="tx1"/>
                          </a:solidFill>
                          <a:effectLst/>
                        </a:rPr>
                        <a:t>DBSCAN</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-Can find arbitrarily shaped clusters</a:t>
                      </a:r>
                    </a:p>
                    <a:p>
                      <a:pPr algn="l" fontAlgn="base"/>
                      <a:r>
                        <a:rPr lang="en-US" sz="1800" cap="none" spc="0" dirty="0">
                          <a:solidFill>
                            <a:schemeClr val="tx1"/>
                          </a:solidFill>
                          <a:effectLst/>
                        </a:rPr>
                        <a:t>- Doesn’t require specifying the number of clusters</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-Effective for identifying clusters with varying shapes and sizes </a:t>
                      </a:r>
                      <a:r>
                        <a:rPr lang="en-US" sz="1800" cap="none" spc="0" dirty="0">
                          <a:solidFill>
                            <a:srgbClr val="FF0000"/>
                          </a:solidFill>
                          <a:effectLst/>
                        </a:rPr>
                        <a:t>BUT</a:t>
                      </a:r>
                      <a:r>
                        <a:rPr lang="en-US" sz="1800" cap="none" spc="0" dirty="0">
                          <a:solidFill>
                            <a:schemeClr val="tx1"/>
                          </a:solidFill>
                          <a:effectLst/>
                        </a:rPr>
                        <a:t> it may struggle to distinguish between regions of different densities</a:t>
                      </a:r>
                    </a:p>
                    <a:p>
                      <a:pPr algn="l" fontAlgn="base"/>
                      <a:r>
                        <a:rPr lang="en-US" sz="1800" cap="none" spc="0" dirty="0">
                          <a:solidFill>
                            <a:schemeClr val="tx1"/>
                          </a:solidFill>
                          <a:effectLst/>
                        </a:rPr>
                        <a:t>-Difficult to choose appropriate parameters</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07800474"/>
                  </a:ext>
                </a:extLst>
              </a:tr>
              <a:tr h="1339194">
                <a:tc>
                  <a:txBody>
                    <a:bodyPr/>
                    <a:lstStyle/>
                    <a:p>
                      <a:pPr algn="l" fontAlgn="base"/>
                      <a:r>
                        <a:rPr lang="en-US" sz="1800" b="1" cap="none" spc="0">
                          <a:solidFill>
                            <a:schemeClr val="tx1"/>
                          </a:solidFill>
                          <a:effectLst/>
                        </a:rPr>
                        <a:t>Hierarchical Clustering</a:t>
                      </a:r>
                      <a:endParaRPr lang="en-US" sz="1800" cap="none" spc="0">
                        <a:solidFill>
                          <a:schemeClr val="tx1"/>
                        </a:solidFill>
                        <a:effectLst/>
                      </a:endParaRP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 Doesn’t require specifying the number of clusters</a:t>
                      </a:r>
                    </a:p>
                    <a:p>
                      <a:pPr algn="l" fontAlgn="base"/>
                      <a:r>
                        <a:rPr lang="en-US" sz="1800" cap="none" spc="0" dirty="0">
                          <a:solidFill>
                            <a:schemeClr val="tx1"/>
                          </a:solidFill>
                          <a:effectLst/>
                        </a:rPr>
                        <a:t>-Provides a dendrogram that can help understand the data</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ase"/>
                      <a:r>
                        <a:rPr lang="en-US" sz="1800" cap="none" spc="0" dirty="0">
                          <a:solidFill>
                            <a:schemeClr val="tx1"/>
                          </a:solidFill>
                          <a:effectLst/>
                        </a:rPr>
                        <a:t>- Computationally expensive for large data sets </a:t>
                      </a:r>
                    </a:p>
                    <a:p>
                      <a:pPr algn="l" fontAlgn="base"/>
                      <a:r>
                        <a:rPr lang="en-US" sz="1800" cap="none" spc="0" dirty="0">
                          <a:solidFill>
                            <a:schemeClr val="tx1"/>
                          </a:solidFill>
                          <a:effectLst/>
                        </a:rPr>
                        <a:t>-Noisy data can lead to incorrect clusters</a:t>
                      </a:r>
                    </a:p>
                  </a:txBody>
                  <a:tcPr marL="93530" marR="66807" marT="83224" marB="1336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6123436"/>
                  </a:ext>
                </a:extLst>
              </a:tr>
            </a:tbl>
          </a:graphicData>
        </a:graphic>
      </p:graphicFrame>
    </p:spTree>
    <p:extLst>
      <p:ext uri="{BB962C8B-B14F-4D97-AF65-F5344CB8AC3E}">
        <p14:creationId xmlns:p14="http://schemas.microsoft.com/office/powerpoint/2010/main" val="122139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0042-0A0B-7C1E-4D56-7E9A14AEA9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DC1F530-6114-85F3-CE07-5CA70612A754}"/>
              </a:ext>
            </a:extLst>
          </p:cNvPr>
          <p:cNvSpPr>
            <a:spLocks noGrp="1"/>
          </p:cNvSpPr>
          <p:nvPr>
            <p:ph idx="1"/>
          </p:nvPr>
        </p:nvSpPr>
        <p:spPr/>
        <p:txBody>
          <a:bodyPr/>
          <a:lstStyle/>
          <a:p>
            <a:r>
              <a:rPr lang="en-US" dirty="0">
                <a:hlinkClick r:id="rId2"/>
              </a:rPr>
              <a:t>https://www.youtube.com/watch?v=esmzYhuFnds&amp;t=868s</a:t>
            </a:r>
            <a:endParaRPr lang="en-US" dirty="0"/>
          </a:p>
          <a:p>
            <a:r>
              <a:rPr lang="en-US" dirty="0">
                <a:hlinkClick r:id="rId3"/>
              </a:rPr>
              <a:t>https://www.slideteam.net/clustering-algorithms-in-machine-learning-training-ppt.html#images-2</a:t>
            </a:r>
            <a:endParaRPr lang="en-US" dirty="0"/>
          </a:p>
          <a:p>
            <a:r>
              <a:rPr lang="en-US" dirty="0"/>
              <a:t> </a:t>
            </a:r>
            <a:r>
              <a:rPr lang="en-US" dirty="0">
                <a:hlinkClick r:id="rId4"/>
              </a:rPr>
              <a:t>https://stanford.edu/~cpiech/cs221/handouts/kmeans.html</a:t>
            </a:r>
            <a:endParaRPr lang="en-US" dirty="0"/>
          </a:p>
          <a:p>
            <a:endParaRPr lang="en-US" dirty="0"/>
          </a:p>
          <a:p>
            <a:endParaRPr lang="en-US" dirty="0"/>
          </a:p>
        </p:txBody>
      </p:sp>
    </p:spTree>
    <p:extLst>
      <p:ext uri="{BB962C8B-B14F-4D97-AF65-F5344CB8AC3E}">
        <p14:creationId xmlns:p14="http://schemas.microsoft.com/office/powerpoint/2010/main" val="3530926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5967</TotalTime>
  <Words>490</Words>
  <Application>Microsoft Office PowerPoint</Application>
  <PresentationFormat>Widescreen</PresentationFormat>
  <Paragraphs>52</Paragraphs>
  <Slides>9</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Clustering Algorithms </vt:lpstr>
      <vt:lpstr>What is Clustering? </vt:lpstr>
      <vt:lpstr>Types of Clustering</vt:lpstr>
      <vt:lpstr>Centroid Clustering(K-means)</vt:lpstr>
      <vt:lpstr>Density based algorithm (DBSCAN)</vt:lpstr>
      <vt:lpstr>Hierarchical Clustering</vt:lpstr>
      <vt:lpstr>Traveling Scenario </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Algorithms </dc:title>
  <dc:creator>Kathir, Eyad</dc:creator>
  <cp:lastModifiedBy>Kathir, Eyad</cp:lastModifiedBy>
  <cp:revision>12</cp:revision>
  <dcterms:created xsi:type="dcterms:W3CDTF">2024-02-19T22:59:07Z</dcterms:created>
  <dcterms:modified xsi:type="dcterms:W3CDTF">2024-02-28T20:37:10Z</dcterms:modified>
</cp:coreProperties>
</file>